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7559675" cy="10691813"/>
  <p:notesSz cx="6797675" cy="9926638"/>
  <p:custDataLst>
    <p:tags r:id="rId7"/>
  </p:custData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4" userDrawn="1">
          <p15:clr>
            <a:srgbClr val="A4A3A4"/>
          </p15:clr>
        </p15:guide>
        <p15:guide id="2" pos="44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951"/>
    <a:srgbClr val="373737"/>
    <a:srgbClr val="E6E6E6"/>
    <a:srgbClr val="46C1BE"/>
    <a:srgbClr val="A8E2E1"/>
    <a:srgbClr val="8CD8D6"/>
    <a:srgbClr val="00AFAD"/>
    <a:srgbClr val="9AD3B7"/>
    <a:srgbClr val="D5FFD7"/>
    <a:srgbClr val="3F9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6"/>
    <p:restoredTop sz="94661"/>
  </p:normalViewPr>
  <p:slideViewPr>
    <p:cSldViewPr snapToGrid="0">
      <p:cViewPr varScale="1">
        <p:scale>
          <a:sx n="80" d="100"/>
          <a:sy n="80" d="100"/>
        </p:scale>
        <p:origin x="3168" y="120"/>
      </p:cViewPr>
      <p:guideLst>
        <p:guide orient="horz" pos="2824"/>
        <p:guide pos="44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19576-566C-D94D-89B6-13D0BE6FCF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92079-871F-CD4C-B645-3A7661E1D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8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7739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4515803" y="999732"/>
            <a:ext cx="2856646" cy="4028055"/>
          </a:xfrm>
          <a:prstGeom prst="rect">
            <a:avLst/>
          </a:prstGeom>
          <a:solidFill>
            <a:srgbClr val="46C1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8" rIns="91438" bIns="45718" rtlCol="0" anchor="ctr"/>
          <a:lstStyle/>
          <a:p>
            <a:pPr algn="ctr"/>
            <a:endParaRPr lang="en-US" sz="1960"/>
          </a:p>
        </p:txBody>
      </p:sp>
      <p:sp>
        <p:nvSpPr>
          <p:cNvPr id="6" name="Rectangle 5"/>
          <p:cNvSpPr/>
          <p:nvPr userDrawn="1"/>
        </p:nvSpPr>
        <p:spPr>
          <a:xfrm flipH="1">
            <a:off x="2165209" y="375402"/>
            <a:ext cx="4851099" cy="1170242"/>
          </a:xfrm>
          <a:prstGeom prst="rect">
            <a:avLst/>
          </a:prstGeom>
          <a:solidFill>
            <a:srgbClr val="46C1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8" rIns="91438" bIns="45718" rtlCol="0" anchor="ctr"/>
          <a:lstStyle/>
          <a:p>
            <a:pPr algn="ctr"/>
            <a:endParaRPr lang="en-US" sz="196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422445" y="710167"/>
            <a:ext cx="6190397" cy="3997658"/>
          </a:xfrm>
          <a:prstGeom prst="rect">
            <a:avLst/>
          </a:prstGeom>
          <a:solidFill>
            <a:srgbClr val="A8E2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30" name="Rectangle 29"/>
          <p:cNvSpPr/>
          <p:nvPr userDrawn="1"/>
        </p:nvSpPr>
        <p:spPr>
          <a:xfrm>
            <a:off x="199094" y="9741986"/>
            <a:ext cx="6906524" cy="7749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99094" y="9489391"/>
            <a:ext cx="4953088" cy="475945"/>
            <a:chOff x="180614" y="8791951"/>
            <a:chExt cx="4493352" cy="440965"/>
          </a:xfrm>
          <a:solidFill>
            <a:srgbClr val="46C1BE"/>
          </a:solidFill>
        </p:grpSpPr>
        <p:sp>
          <p:nvSpPr>
            <p:cNvPr id="32" name="Rectangle 31"/>
            <p:cNvSpPr/>
            <p:nvPr userDrawn="1"/>
          </p:nvSpPr>
          <p:spPr>
            <a:xfrm>
              <a:off x="180614" y="8791951"/>
              <a:ext cx="4382838" cy="32400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4563452" y="9122402"/>
              <a:ext cx="110514" cy="110514"/>
            </a:xfrm>
            <a:prstGeom prst="rect">
              <a:avLst/>
            </a:prstGeom>
            <a:grpFill/>
          </p:spPr>
          <p:txBody>
            <a:bodyPr wrap="square" lIns="288000" rIns="288000" anchor="ctr" anchorCtr="0">
              <a:noAutofit/>
            </a:bodyPr>
            <a:lstStyle/>
            <a:p>
              <a:pPr>
                <a:spcBef>
                  <a:spcPts val="1000"/>
                </a:spcBef>
              </a:pPr>
              <a:endParaRPr lang="en-A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6"/>
          <a:stretch/>
        </p:blipFill>
        <p:spPr>
          <a:xfrm>
            <a:off x="5152677" y="10182798"/>
            <a:ext cx="1035057" cy="2011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573" y="9979397"/>
            <a:ext cx="1681602" cy="397438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6284899" y="10222990"/>
            <a:ext cx="6367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>
                <a:solidFill>
                  <a:schemeClr val="bg1">
                    <a:lumMod val="95000"/>
                  </a:schemeClr>
                </a:solidFill>
                <a:latin typeface="+mj-lt"/>
                <a:cs typeface="Arial"/>
              </a:rPr>
              <a:t>RTO 90003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400410" y="9294080"/>
            <a:ext cx="159630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46C1BE"/>
            </a:solidFill>
          </a:ln>
        </p:spPr>
        <p:txBody>
          <a:bodyPr wrap="square">
            <a:spAutoFit/>
          </a:bodyPr>
          <a:lstStyle/>
          <a:p>
            <a:r>
              <a:rPr lang="en-AU" sz="1200" b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CONTACT US TODAY</a:t>
            </a:r>
            <a:endParaRPr lang="en-US" sz="12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718652" y="9643919"/>
            <a:ext cx="514587" cy="14106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1101"/>
              </a:lnSpc>
              <a:tabLst>
                <a:tab pos="447675" algn="l"/>
              </a:tabLst>
            </a:pPr>
            <a:r>
              <a:rPr lang="en-AU" sz="1000" b="1">
                <a:solidFill>
                  <a:schemeClr val="tx1"/>
                </a:solidFill>
                <a:latin typeface="+mj-lt"/>
                <a:cs typeface="Aril"/>
              </a:rPr>
              <a:t>131 601</a:t>
            </a: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29" y="9611860"/>
            <a:ext cx="198417" cy="1891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0" y="9606746"/>
            <a:ext cx="198417" cy="194279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1523599" y="9643919"/>
            <a:ext cx="828753" cy="14106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187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en-AU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l"/>
              </a:rPr>
              <a:t>tafensw.edu.au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4" y="548782"/>
            <a:ext cx="2693793" cy="55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2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5" y="428168"/>
            <a:ext cx="6803708" cy="1781969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985" y="2494759"/>
            <a:ext cx="6803708" cy="70561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985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610C60FD-8F65-764F-8319-8A5D884EF74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2890" y="9909729"/>
            <a:ext cx="2393897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17768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E354A70C-0536-5F4F-994F-47487CA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3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0573" y="618740"/>
            <a:ext cx="1275696" cy="13176670"/>
          </a:xfrm>
          <a:prstGeom prst="rect">
            <a:avLst/>
          </a:prstGeo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489" y="618740"/>
            <a:ext cx="3701091" cy="131766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985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610C60FD-8F65-764F-8319-8A5D884EF74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2890" y="9909729"/>
            <a:ext cx="2393897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17768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E354A70C-0536-5F4F-994F-47487CA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80000" y="10208962"/>
            <a:ext cx="7200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180000" y="180001"/>
            <a:ext cx="7200000" cy="3247902"/>
          </a:xfrm>
          <a:prstGeom prst="rect">
            <a:avLst/>
          </a:prstGeom>
          <a:solidFill>
            <a:srgbClr val="373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705619"/>
            <a:ext cx="2092320" cy="132661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0000" y="3734548"/>
            <a:ext cx="6069725" cy="2095192"/>
          </a:xfrm>
          <a:prstGeom prst="rect">
            <a:avLst/>
          </a:prstGeom>
          <a:solidFill>
            <a:srgbClr val="06A9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 userDrawn="1"/>
        </p:nvSpPr>
        <p:spPr>
          <a:xfrm>
            <a:off x="180000" y="3225876"/>
            <a:ext cx="7200000" cy="2306147"/>
          </a:xfrm>
          <a:prstGeom prst="rect">
            <a:avLst/>
          </a:prstGeom>
          <a:solidFill>
            <a:srgbClr val="06A9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33165" y="9803090"/>
            <a:ext cx="2187481" cy="216000"/>
            <a:chOff x="5194633" y="9803090"/>
            <a:chExt cx="2187481" cy="216000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5194633" y="9803090"/>
              <a:ext cx="784156" cy="216000"/>
              <a:chOff x="5184000" y="9366327"/>
              <a:chExt cx="784156" cy="216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453569" y="9422368"/>
                <a:ext cx="514587" cy="146450"/>
              </a:xfrm>
              <a:prstGeom prst="rect">
                <a:avLst/>
              </a:prstGeom>
              <a:no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spAutoFit/>
              </a:bodyPr>
              <a:lstStyle/>
              <a:p>
                <a:pPr>
                  <a:lnSpc>
                    <a:spcPts val="1101"/>
                  </a:lnSpc>
                  <a:tabLst>
                    <a:tab pos="447675" algn="l"/>
                  </a:tabLst>
                </a:pPr>
                <a:r>
                  <a:rPr lang="en-AU" sz="1200" b="1" dirty="0">
                    <a:solidFill>
                      <a:schemeClr val="tx1"/>
                    </a:solidFill>
                    <a:latin typeface="+mj-lt"/>
                    <a:cs typeface="Aril"/>
                  </a:rPr>
                  <a:t>131 601</a:t>
                </a: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4000" y="9366327"/>
                <a:ext cx="220601" cy="216000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 userDrawn="1"/>
          </p:nvGrpSpPr>
          <p:grpSpPr>
            <a:xfrm>
              <a:off x="6128558" y="9803090"/>
              <a:ext cx="1253556" cy="216000"/>
              <a:chOff x="6038390" y="9366327"/>
              <a:chExt cx="1253556" cy="2160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8390" y="9366327"/>
                <a:ext cx="226564" cy="216000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307959" y="9422368"/>
                <a:ext cx="983987" cy="146450"/>
              </a:xfrm>
              <a:prstGeom prst="rect">
                <a:avLst/>
              </a:prstGeom>
              <a:no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0">
                <a:spAutoFit/>
              </a:bodyPr>
              <a:lstStyle/>
              <a:p>
                <a:pPr marL="0" marR="0" lvl="0" indent="0" algn="l" defTabSz="457187" rtl="0" eaLnBrk="1" fontAlgn="auto" latinLnBrk="0" hangingPunct="1">
                  <a:lnSpc>
                    <a:spcPts val="110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7675" algn="l"/>
                  </a:tabLst>
                  <a:defRPr/>
                </a:pPr>
                <a:r>
                  <a:rPr kumimoji="0" lang="en-AU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l"/>
                  </a:rPr>
                  <a:t>tafensw.edu.au</a:t>
                </a:r>
                <a:endParaRPr kumimoji="0" lang="en-AU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193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2" y="6870481"/>
            <a:ext cx="6425724" cy="212351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62" y="4531649"/>
            <a:ext cx="6425724" cy="23388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985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610C60FD-8F65-764F-8319-8A5D884EF74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2890" y="9909729"/>
            <a:ext cx="2393897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17768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E354A70C-0536-5F4F-994F-47487CA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9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5" y="428168"/>
            <a:ext cx="6803708" cy="1781969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88" y="3603540"/>
            <a:ext cx="2488393" cy="101918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876" y="3603540"/>
            <a:ext cx="2488393" cy="101918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985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610C60FD-8F65-764F-8319-8A5D884EF74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2890" y="9909729"/>
            <a:ext cx="2393897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17768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E354A70C-0536-5F4F-994F-47487CA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0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5" y="428168"/>
            <a:ext cx="6803708" cy="17819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393285"/>
            <a:ext cx="3340169" cy="9974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60" indent="0">
              <a:buNone/>
              <a:defRPr sz="1600" b="1"/>
            </a:lvl4pPr>
            <a:lvl5pPr marL="1828747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20" indent="0">
              <a:buNone/>
              <a:defRPr sz="1600" b="1"/>
            </a:lvl7pPr>
            <a:lvl8pPr marL="3200307" indent="0">
              <a:buNone/>
              <a:defRPr sz="1600" b="1"/>
            </a:lvl8pPr>
            <a:lvl9pPr marL="3657494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84" y="3390692"/>
            <a:ext cx="3340169" cy="616016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212" y="2393285"/>
            <a:ext cx="3341481" cy="9974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60" indent="0">
              <a:buNone/>
              <a:defRPr sz="1600" b="1"/>
            </a:lvl4pPr>
            <a:lvl5pPr marL="1828747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20" indent="0">
              <a:buNone/>
              <a:defRPr sz="1600" b="1"/>
            </a:lvl7pPr>
            <a:lvl8pPr marL="3200307" indent="0">
              <a:buNone/>
              <a:defRPr sz="1600" b="1"/>
            </a:lvl8pPr>
            <a:lvl9pPr marL="3657494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2" y="3390692"/>
            <a:ext cx="3341481" cy="616016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7985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610C60FD-8F65-764F-8319-8A5D884EF74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2890" y="9909729"/>
            <a:ext cx="2393897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17768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E354A70C-0536-5F4F-994F-47487CA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1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5" y="428168"/>
            <a:ext cx="6803708" cy="1781969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7985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610C60FD-8F65-764F-8319-8A5D884EF74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2890" y="9909729"/>
            <a:ext cx="2393897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17768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E354A70C-0536-5F4F-994F-47487CA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3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985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610C60FD-8F65-764F-8319-8A5D884EF74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2890" y="9909729"/>
            <a:ext cx="2393897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17768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E354A70C-0536-5F4F-994F-47487CA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6" y="425693"/>
            <a:ext cx="2487081" cy="18116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3" y="425694"/>
            <a:ext cx="4226069" cy="91251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6" y="2237362"/>
            <a:ext cx="2487081" cy="73134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7" indent="0">
              <a:buNone/>
              <a:defRPr sz="900"/>
            </a:lvl5pPr>
            <a:lvl6pPr marL="2285933" indent="0">
              <a:buNone/>
              <a:defRPr sz="900"/>
            </a:lvl6pPr>
            <a:lvl7pPr marL="2743120" indent="0">
              <a:buNone/>
              <a:defRPr sz="900"/>
            </a:lvl7pPr>
            <a:lvl8pPr marL="3200307" indent="0">
              <a:buNone/>
              <a:defRPr sz="900"/>
            </a:lvl8pPr>
            <a:lvl9pPr marL="3657494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985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610C60FD-8F65-764F-8319-8A5D884EF74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2890" y="9909729"/>
            <a:ext cx="2393897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17768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E354A70C-0536-5F4F-994F-47487CA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0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60" indent="0">
              <a:buNone/>
              <a:defRPr sz="2000"/>
            </a:lvl4pPr>
            <a:lvl5pPr marL="1828747" indent="0">
              <a:buNone/>
              <a:defRPr sz="2000"/>
            </a:lvl5pPr>
            <a:lvl6pPr marL="2285933" indent="0">
              <a:buNone/>
              <a:defRPr sz="2000"/>
            </a:lvl6pPr>
            <a:lvl7pPr marL="2743120" indent="0">
              <a:buNone/>
              <a:defRPr sz="2000"/>
            </a:lvl7pPr>
            <a:lvl8pPr marL="3200307" indent="0">
              <a:buNone/>
              <a:defRPr sz="2000"/>
            </a:lvl8pPr>
            <a:lvl9pPr marL="365749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7" indent="0">
              <a:buNone/>
              <a:defRPr sz="900"/>
            </a:lvl5pPr>
            <a:lvl6pPr marL="2285933" indent="0">
              <a:buNone/>
              <a:defRPr sz="900"/>
            </a:lvl6pPr>
            <a:lvl7pPr marL="2743120" indent="0">
              <a:buNone/>
              <a:defRPr sz="900"/>
            </a:lvl7pPr>
            <a:lvl8pPr marL="3200307" indent="0">
              <a:buNone/>
              <a:defRPr sz="900"/>
            </a:lvl8pPr>
            <a:lvl9pPr marL="3657494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985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610C60FD-8F65-764F-8319-8A5D884EF74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2890" y="9909729"/>
            <a:ext cx="2393897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17768" y="9909729"/>
            <a:ext cx="1763924" cy="569240"/>
          </a:xfrm>
          <a:prstGeom prst="rect">
            <a:avLst/>
          </a:prstGeom>
        </p:spPr>
        <p:txBody>
          <a:bodyPr/>
          <a:lstStyle/>
          <a:p>
            <a:fld id="{E354A70C-0536-5F4F-994F-47487CA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6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48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0" indent="-342890" algn="l" defTabSz="45718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9" indent="-285742" algn="l" defTabSz="457187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4" algn="l" defTabSz="45718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4" algn="l" defTabSz="45718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0" indent="-228594" algn="l" defTabSz="45718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7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4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CEMS@tafensw.edu.a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>
            <a:extLst>
              <a:ext uri="{FF2B5EF4-FFF2-40B4-BE49-F238E27FC236}">
                <a16:creationId xmlns:a16="http://schemas.microsoft.com/office/drawing/2014/main" id="{45666C46-06CE-45CD-84F3-BE8318797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1742" b="-1"/>
          <a:stretch/>
        </p:blipFill>
        <p:spPr>
          <a:xfrm>
            <a:off x="2914101" y="191386"/>
            <a:ext cx="4465900" cy="3017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789" y="2561892"/>
            <a:ext cx="6536109" cy="1236438"/>
          </a:xfrm>
          <a:prstGeom prst="rect">
            <a:avLst/>
          </a:prstGeom>
          <a:solidFill>
            <a:srgbClr val="E6E6E6"/>
          </a:solidFill>
        </p:spPr>
        <p:txBody>
          <a:bodyPr wrap="square" lIns="288000" tIns="216000" rIns="288000" bIns="216000" rtlCol="0" anchor="t">
            <a:spAutoFit/>
          </a:bodyPr>
          <a:lstStyle/>
          <a:p>
            <a:pPr lvl="0"/>
            <a:r>
              <a:rPr lang="en-AU" sz="3200" b="1" cap="all" dirty="0"/>
              <a:t>MULTI-AGENCY AIIMS</a:t>
            </a:r>
          </a:p>
          <a:p>
            <a:pPr lvl="0"/>
            <a:r>
              <a:rPr lang="en-AU" sz="2000" b="1" cap="all" dirty="0"/>
              <a:t>BE ready for the worst - Be trained by the best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769" y="3901775"/>
            <a:ext cx="6708642" cy="180049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300" dirty="0">
                <a:ea typeface="+mn-lt"/>
                <a:cs typeface="+mn-lt"/>
              </a:rPr>
              <a:t>For more than two decades, the Australasian Inter-Service Incident Management System (AIIMS) has been </a:t>
            </a:r>
            <a:r>
              <a:rPr lang="en-US" sz="1300" dirty="0" err="1">
                <a:ea typeface="+mn-lt"/>
                <a:cs typeface="+mn-lt"/>
              </a:rPr>
              <a:t>recognised</a:t>
            </a:r>
            <a:r>
              <a:rPr lang="en-US" sz="1300" dirty="0">
                <a:ea typeface="+mn-lt"/>
                <a:cs typeface="+mn-lt"/>
              </a:rPr>
              <a:t> as the foundation for managing emergency incidents in Australia and </a:t>
            </a:r>
            <a:r>
              <a:rPr lang="en-US" sz="1300" dirty="0" smtClean="0">
                <a:ea typeface="+mn-lt"/>
                <a:cs typeface="+mn-lt"/>
              </a:rPr>
              <a:t/>
            </a:r>
            <a:br>
              <a:rPr lang="en-US" sz="1300" dirty="0" smtClean="0">
                <a:ea typeface="+mn-lt"/>
                <a:cs typeface="+mn-lt"/>
              </a:rPr>
            </a:br>
            <a:r>
              <a:rPr lang="en-US" sz="1300" dirty="0" smtClean="0">
                <a:ea typeface="+mn-lt"/>
                <a:cs typeface="+mn-lt"/>
              </a:rPr>
              <a:t>New </a:t>
            </a:r>
            <a:r>
              <a:rPr lang="en-US" sz="1300" dirty="0">
                <a:ea typeface="+mn-lt"/>
                <a:cs typeface="+mn-lt"/>
              </a:rPr>
              <a:t>Zealand. </a:t>
            </a:r>
          </a:p>
          <a:p>
            <a:endParaRPr lang="en-US" sz="1300" dirty="0">
              <a:ea typeface="+mn-lt"/>
              <a:cs typeface="+mn-lt"/>
            </a:endParaRPr>
          </a:p>
          <a:p>
            <a:r>
              <a:rPr lang="en-US" sz="1300" dirty="0">
                <a:ea typeface="+mn-lt"/>
                <a:cs typeface="+mn-lt"/>
              </a:rPr>
              <a:t>‘Multi-Agency AIIMS’ is 3 day program that focuses on the development of core knowledge </a:t>
            </a:r>
            <a:r>
              <a:rPr lang="en-US" sz="1300" dirty="0" smtClean="0">
                <a:ea typeface="+mn-lt"/>
                <a:cs typeface="+mn-lt"/>
              </a:rPr>
              <a:t/>
            </a:r>
            <a:br>
              <a:rPr lang="en-US" sz="1300" dirty="0" smtClean="0">
                <a:ea typeface="+mn-lt"/>
                <a:cs typeface="+mn-lt"/>
              </a:rPr>
            </a:br>
            <a:r>
              <a:rPr lang="en-US" sz="1300" dirty="0" smtClean="0">
                <a:ea typeface="+mn-lt"/>
                <a:cs typeface="+mn-lt"/>
              </a:rPr>
              <a:t>and </a:t>
            </a:r>
            <a:r>
              <a:rPr lang="en-US" sz="1300" dirty="0">
                <a:ea typeface="+mn-lt"/>
                <a:cs typeface="+mn-lt"/>
              </a:rPr>
              <a:t>adaptable skills related to the application of AIIMS and how it applies to an ‘All Hazards, </a:t>
            </a:r>
            <a:r>
              <a:rPr lang="en-US" sz="1300" dirty="0" smtClean="0">
                <a:ea typeface="+mn-lt"/>
                <a:cs typeface="+mn-lt"/>
              </a:rPr>
              <a:t/>
            </a:r>
            <a:br>
              <a:rPr lang="en-US" sz="1300" dirty="0" smtClean="0">
                <a:ea typeface="+mn-lt"/>
                <a:cs typeface="+mn-lt"/>
              </a:rPr>
            </a:br>
            <a:r>
              <a:rPr lang="en-US" sz="1300" dirty="0" smtClean="0">
                <a:ea typeface="+mn-lt"/>
                <a:cs typeface="+mn-lt"/>
              </a:rPr>
              <a:t>All </a:t>
            </a:r>
            <a:r>
              <a:rPr lang="en-US" sz="1300" dirty="0">
                <a:ea typeface="+mn-lt"/>
                <a:cs typeface="+mn-lt"/>
              </a:rPr>
              <a:t>Agencies’ approach to managing emergency incidents. Participants will also complete a complementary sessions in human factors, incident communication and leadership</a:t>
            </a:r>
          </a:p>
          <a:p>
            <a:r>
              <a:rPr lang="en-US" sz="1300" dirty="0">
                <a:ea typeface="+mn-lt"/>
                <a:cs typeface="+mn-lt"/>
              </a:rPr>
              <a:t>and  teamwork. </a:t>
            </a:r>
            <a:endParaRPr lang="en-US" dirty="0"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000" y="10332020"/>
            <a:ext cx="720000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b="1" dirty="0">
                <a:solidFill>
                  <a:srgbClr val="000000"/>
                </a:solidFill>
                <a:latin typeface="+mj-lt"/>
              </a:rPr>
              <a:t>Please note: </a:t>
            </a:r>
            <a:r>
              <a:rPr lang="en-US" sz="700" dirty="0">
                <a:solidFill>
                  <a:srgbClr val="000000"/>
                </a:solidFill>
                <a:latin typeface="+mj-lt"/>
              </a:rPr>
              <a:t>TAFE NSW courses are run to demand. Information contained in this document was accurate and current at the time of publication - December 2019.  ABN 93-727-663-084 RTO 90003.</a:t>
            </a:r>
          </a:p>
        </p:txBody>
      </p:sp>
      <p:graphicFrame>
        <p:nvGraphicFramePr>
          <p:cNvPr id="14" name="Table 13" title="Course Snapsho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75043"/>
              </p:ext>
            </p:extLst>
          </p:nvPr>
        </p:nvGraphicFramePr>
        <p:xfrm>
          <a:off x="4954772" y="6033360"/>
          <a:ext cx="2425228" cy="3335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5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326">
                <a:tc>
                  <a:txBody>
                    <a:bodyPr/>
                    <a:lstStyle/>
                    <a:p>
                      <a:pPr marL="0" algn="l" defTabSz="49773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cap="all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/>
                        </a:rPr>
                        <a:t>COURSE details</a:t>
                      </a:r>
                    </a:p>
                  </a:txBody>
                  <a:tcPr marL="91441" marR="91441" anchor="ctr">
                    <a:solidFill>
                      <a:srgbClr val="373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254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AU" sz="1100" b="1" kern="1200" baseline="0" dirty="0" smtClean="0">
                          <a:effectLst/>
                        </a:rPr>
                        <a:t>Course:</a:t>
                      </a:r>
                    </a:p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 smtClean="0"/>
                        <a:t>22459VIC – Course in the Australasian Inter-Service Incident Management System (AIIMS)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AU" sz="1100" b="1" kern="1200" baseline="0" dirty="0" smtClean="0">
                          <a:effectLst/>
                        </a:rPr>
                        <a:t>Duration</a:t>
                      </a:r>
                      <a:r>
                        <a:rPr lang="en-AU" sz="1100" b="1" kern="1200" baseline="0" dirty="0">
                          <a:effectLst/>
                        </a:rPr>
                        <a:t>: </a:t>
                      </a:r>
                    </a:p>
                    <a:p>
                      <a:pPr marL="0" marR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kern="1200" baseline="0" dirty="0">
                          <a:effectLst/>
                        </a:rPr>
                        <a:t>3 days 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AU" sz="1100" b="1" kern="1200" dirty="0" smtClean="0">
                          <a:effectLst/>
                        </a:rPr>
                        <a:t>Delivery </a:t>
                      </a:r>
                      <a:r>
                        <a:rPr lang="en-AU" sz="1100" b="1" kern="1200" dirty="0">
                          <a:effectLst/>
                        </a:rPr>
                        <a:t>method: </a:t>
                      </a:r>
                    </a:p>
                    <a:p>
                      <a:pPr marL="0" marR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kern="1200" dirty="0">
                          <a:effectLst/>
                        </a:rPr>
                        <a:t>Face-to-face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AU" sz="1100" b="1" kern="1200" dirty="0" smtClean="0">
                          <a:effectLst/>
                        </a:rPr>
                        <a:t>Location</a:t>
                      </a:r>
                      <a:r>
                        <a:rPr lang="en-AU" sz="1100" b="1" kern="1200" dirty="0">
                          <a:effectLst/>
                        </a:rPr>
                        <a:t>: </a:t>
                      </a:r>
                    </a:p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kern="1200" dirty="0">
                          <a:effectLst/>
                        </a:rPr>
                        <a:t>National Centre for </a:t>
                      </a:r>
                      <a:r>
                        <a:rPr lang="en-AU" sz="1100" b="0" kern="1200" dirty="0" smtClean="0">
                          <a:effectLst/>
                        </a:rPr>
                        <a:t>Emergency </a:t>
                      </a:r>
                      <a:r>
                        <a:rPr lang="en-AU" sz="1100" b="0" kern="1200" dirty="0">
                          <a:effectLst/>
                        </a:rPr>
                        <a:t>Studies</a:t>
                      </a:r>
                    </a:p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kern="1200" dirty="0">
                          <a:effectLst/>
                        </a:rPr>
                        <a:t>TAFE NSW Wollongong</a:t>
                      </a:r>
                    </a:p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kern="1200" dirty="0">
                          <a:effectLst/>
                        </a:rPr>
                        <a:t>Foleys </a:t>
                      </a:r>
                      <a:r>
                        <a:rPr lang="en-AU" sz="1100" b="0" kern="1200" dirty="0" smtClean="0">
                          <a:effectLst/>
                        </a:rPr>
                        <a:t>Lane, Wollongong NSW</a:t>
                      </a:r>
                    </a:p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 smtClean="0"/>
                        <a:t>Michelle </a:t>
                      </a:r>
                      <a:r>
                        <a:rPr lang="fr-FR" sz="1100" dirty="0" err="1" smtClean="0"/>
                        <a:t>Lieschke</a:t>
                      </a:r>
                      <a:r>
                        <a:rPr lang="fr-FR" sz="1100" dirty="0" smtClean="0"/>
                        <a:t/>
                      </a:r>
                      <a:br>
                        <a:rPr lang="fr-FR" sz="1100" dirty="0" smtClean="0"/>
                      </a:br>
                      <a:r>
                        <a:rPr lang="fr-FR" sz="1100" b="1" dirty="0" smtClean="0"/>
                        <a:t>Phone:</a:t>
                      </a:r>
                      <a:r>
                        <a:rPr lang="fr-FR" sz="1100" dirty="0" smtClean="0"/>
                        <a:t>	02 6058 2730</a:t>
                      </a:r>
                      <a:br>
                        <a:rPr lang="fr-FR" sz="1100" dirty="0" smtClean="0"/>
                      </a:br>
                      <a:r>
                        <a:rPr lang="fr-FR" sz="1100" b="1" dirty="0" smtClean="0"/>
                        <a:t>Email: </a:t>
                      </a:r>
                      <a:r>
                        <a:rPr lang="fr-FR" sz="1100" dirty="0" smtClean="0"/>
                        <a:t>	</a:t>
                      </a:r>
                      <a:r>
                        <a:rPr lang="fr-FR" sz="1100" dirty="0" smtClean="0">
                          <a:hlinkClick r:id="rId3"/>
                        </a:rPr>
                        <a:t>NCEMS@tafensw.edu.au</a:t>
                      </a:r>
                      <a:r>
                        <a:rPr lang="fr-FR" sz="1100" dirty="0" smtClean="0"/>
                        <a:t>  </a:t>
                      </a:r>
                      <a:endParaRPr lang="en-AU" sz="1100" b="0" kern="1200" dirty="0">
                        <a:effectLst/>
                      </a:endParaRPr>
                    </a:p>
                  </a:txBody>
                  <a:tcPr marL="91441" marR="91441" anchor="ctr"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05769" y="6033360"/>
            <a:ext cx="2118454" cy="3489225"/>
          </a:xfrm>
          <a:prstGeom prst="rect">
            <a:avLst/>
          </a:prstGeom>
        </p:spPr>
        <p:txBody>
          <a:bodyPr wrap="square" lIns="0" tIns="46800" rIns="0" bIns="0" numCol="1" anchor="t">
            <a:spAutoFit/>
          </a:bodyPr>
          <a:lstStyle/>
          <a:p>
            <a:pPr>
              <a:lnSpc>
                <a:spcPts val="1250"/>
              </a:lnSpc>
              <a:spcBef>
                <a:spcPts val="600"/>
              </a:spcBef>
              <a:spcAft>
                <a:spcPts val="200"/>
              </a:spcAft>
            </a:pPr>
            <a:r>
              <a:rPr lang="en-AU" sz="1100" b="1" cap="all" dirty="0">
                <a:solidFill>
                  <a:srgbClr val="000000"/>
                </a:solidFill>
                <a:cs typeface="Calibri"/>
              </a:rPr>
              <a:t>Learning outcomes:</a:t>
            </a:r>
          </a:p>
          <a:p>
            <a:pPr>
              <a:lnSpc>
                <a:spcPts val="115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1100" dirty="0">
                <a:cs typeface="Calibri"/>
              </a:rPr>
              <a:t>This program comprises the following topics: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AIIMS principles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About incidents and incident management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Incident Action Planning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The Control function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The Planning function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The Intelligence function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The Public Information function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The Operations function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The Investigation function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The Logistics function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The Finance function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Human factors and incident management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Communication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Incident information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sz="1100" dirty="0">
                <a:cs typeface="Calibri"/>
              </a:rPr>
              <a:t>Leadership and teamwork </a:t>
            </a:r>
            <a:endParaRPr lang="en-US" sz="1100" dirty="0"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4224" y="6033360"/>
            <a:ext cx="2158410" cy="3255828"/>
          </a:xfrm>
          <a:prstGeom prst="rect">
            <a:avLst/>
          </a:prstGeom>
        </p:spPr>
        <p:txBody>
          <a:bodyPr wrap="square" lIns="0" tIns="46800" rIns="0" bIns="0" numCol="1" anchor="t">
            <a:spAutoFit/>
          </a:bodyPr>
          <a:lstStyle/>
          <a:p>
            <a:pPr>
              <a:lnSpc>
                <a:spcPts val="1250"/>
              </a:lnSpc>
              <a:spcBef>
                <a:spcPts val="600"/>
              </a:spcBef>
              <a:spcAft>
                <a:spcPts val="200"/>
              </a:spcAft>
            </a:pPr>
            <a:r>
              <a:rPr lang="en-AU" sz="1100" b="1" cap="all" dirty="0">
                <a:solidFill>
                  <a:srgbClr val="000000"/>
                </a:solidFill>
                <a:cs typeface="Calibri"/>
              </a:rPr>
              <a:t>COURSE ASSESSMENT:</a:t>
            </a:r>
          </a:p>
          <a:p>
            <a:pPr>
              <a:lnSpc>
                <a:spcPts val="115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>
                <a:ea typeface="+mn-lt"/>
                <a:cs typeface="+mn-lt"/>
              </a:rPr>
              <a:t>There are three assessment activities in this program:</a:t>
            </a:r>
          </a:p>
          <a:p>
            <a:pPr marL="171450" indent="-171450">
              <a:lnSpc>
                <a:spcPts val="115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100" dirty="0">
                <a:ea typeface="+mn-lt"/>
                <a:cs typeface="+mn-lt"/>
              </a:rPr>
              <a:t>Multiple Choice questions</a:t>
            </a:r>
          </a:p>
          <a:p>
            <a:pPr marL="171450" indent="-171450">
              <a:lnSpc>
                <a:spcPts val="115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100" dirty="0">
                <a:ea typeface="+mn-lt"/>
                <a:cs typeface="+mn-lt"/>
              </a:rPr>
              <a:t>Role play scenarios</a:t>
            </a:r>
          </a:p>
          <a:p>
            <a:pPr marL="171450" indent="-171450">
              <a:lnSpc>
                <a:spcPts val="115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100" dirty="0">
                <a:ea typeface="+mn-lt"/>
                <a:cs typeface="+mn-lt"/>
              </a:rPr>
              <a:t>Workshop participation </a:t>
            </a:r>
          </a:p>
          <a:p>
            <a:pPr>
              <a:spcBef>
                <a:spcPts val="300"/>
              </a:spcBef>
            </a:pPr>
            <a:endParaRPr lang="en-AU" sz="1100" b="1" dirty="0">
              <a:cs typeface="Calibri"/>
            </a:endParaRPr>
          </a:p>
          <a:p>
            <a:pPr>
              <a:spcBef>
                <a:spcPts val="300"/>
              </a:spcBef>
            </a:pPr>
            <a:r>
              <a:rPr lang="en-AU" sz="1100" b="1" dirty="0">
                <a:cs typeface="Calibri"/>
              </a:rPr>
              <a:t>WHO SHOULD ATTEND? 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100" dirty="0">
                <a:cs typeface="Calibri"/>
              </a:rPr>
              <a:t>Personnel from any agency with either a responsibility for managing  emergency incidents or who support communities through preparedness or recovery coordination. This program is also relevant for businesses looking to develop a strategy for business continuity.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100" dirty="0">
              <a:ea typeface="+mn-lt"/>
              <a:cs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43" y="9596608"/>
            <a:ext cx="1368523" cy="4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23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1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/object&gt;&lt;object type=&quot;8&quot; unique_id=&quot;10006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6F38ED21C4244B3496A621097A18B" ma:contentTypeVersion="13" ma:contentTypeDescription="Create a new document." ma:contentTypeScope="" ma:versionID="6a5c97dad3db46651a4ff07bd328b9d7">
  <xsd:schema xmlns:xsd="http://www.w3.org/2001/XMLSchema" xmlns:xs="http://www.w3.org/2001/XMLSchema" xmlns:p="http://schemas.microsoft.com/office/2006/metadata/properties" xmlns:ns3="cca150a3-df94-4884-9737-769bfcf40245" xmlns:ns4="1865ba66-f8a8-402a-8e7c-0f9fbe9b1851" targetNamespace="http://schemas.microsoft.com/office/2006/metadata/properties" ma:root="true" ma:fieldsID="0187ad92197b4cecacd37d661f0dbaa2" ns3:_="" ns4:_="">
    <xsd:import namespace="cca150a3-df94-4884-9737-769bfcf40245"/>
    <xsd:import namespace="1865ba66-f8a8-402a-8e7c-0f9fbe9b18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150a3-df94-4884-9737-769bfcf402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5ba66-f8a8-402a-8e7c-0f9fbe9b18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C31046-D13B-4F3D-8189-EE20B49A3FC7}">
  <ds:schemaRefs>
    <ds:schemaRef ds:uri="http://purl.org/dc/elements/1.1/"/>
    <ds:schemaRef ds:uri="http://schemas.microsoft.com/office/2006/metadata/properties"/>
    <ds:schemaRef ds:uri="1865ba66-f8a8-402a-8e7c-0f9fbe9b185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ca150a3-df94-4884-9737-769bfcf4024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84844D-1514-41EE-9482-F45FF5EC9C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D0F15A-2264-414C-B024-7F5A6F5D66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150a3-df94-4884-9737-769bfcf40245"/>
    <ds:schemaRef ds:uri="1865ba66-f8a8-402a-8e7c-0f9fbe9b18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325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Aril</vt:lpstr>
      <vt:lpstr>Calibri</vt:lpstr>
      <vt:lpstr>Wingdings</vt:lpstr>
      <vt:lpstr>Office Theme</vt:lpstr>
      <vt:lpstr>PowerPoint Presentation</vt:lpstr>
    </vt:vector>
  </TitlesOfParts>
  <Company>nsw dec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wsi tafe</dc:creator>
  <cp:lastModifiedBy>Lieschke, Michelle</cp:lastModifiedBy>
  <cp:revision>134</cp:revision>
  <cp:lastPrinted>2019-12-06T00:41:24Z</cp:lastPrinted>
  <dcterms:created xsi:type="dcterms:W3CDTF">2015-06-10T06:09:22Z</dcterms:created>
  <dcterms:modified xsi:type="dcterms:W3CDTF">2020-02-26T02:32:25Z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24e982-4ed1-4819-8c70-4a27f3d38393_Enabled">
    <vt:lpwstr>true</vt:lpwstr>
  </property>
  <property fmtid="{D5CDD505-2E9C-101B-9397-08002B2CF9AE}" pid="3" name="MSIP_Label_1124e982-4ed1-4819-8c70-4a27f3d38393_SetDate">
    <vt:lpwstr>2019-11-24T23:11:25Z</vt:lpwstr>
  </property>
  <property fmtid="{D5CDD505-2E9C-101B-9397-08002B2CF9AE}" pid="4" name="MSIP_Label_1124e982-4ed1-4819-8c70-4a27f3d38393_Method">
    <vt:lpwstr>Standard</vt:lpwstr>
  </property>
  <property fmtid="{D5CDD505-2E9C-101B-9397-08002B2CF9AE}" pid="5" name="MSIP_Label_1124e982-4ed1-4819-8c70-4a27f3d38393_Name">
    <vt:lpwstr>No DLM Required</vt:lpwstr>
  </property>
  <property fmtid="{D5CDD505-2E9C-101B-9397-08002B2CF9AE}" pid="6" name="MSIP_Label_1124e982-4ed1-4819-8c70-4a27f3d38393_SiteId">
    <vt:lpwstr>19537222-55d7-4581-84fb-c2da6e835c74</vt:lpwstr>
  </property>
  <property fmtid="{D5CDD505-2E9C-101B-9397-08002B2CF9AE}" pid="7" name="MSIP_Label_1124e982-4ed1-4819-8c70-4a27f3d38393_ActionId">
    <vt:lpwstr>6eb80b94-9f6b-4f0e-808d-00002f8aa632</vt:lpwstr>
  </property>
  <property fmtid="{D5CDD505-2E9C-101B-9397-08002B2CF9AE}" pid="8" name="MSIP_Label_1124e982-4ed1-4819-8c70-4a27f3d38393_ContentBits">
    <vt:lpwstr>0</vt:lpwstr>
  </property>
  <property fmtid="{D5CDD505-2E9C-101B-9397-08002B2CF9AE}" pid="9" name="ContentTypeId">
    <vt:lpwstr>0x0101001126F38ED21C4244B3496A621097A18B</vt:lpwstr>
  </property>
</Properties>
</file>